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86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86AC14-F508-4E81-A0FE-1F7CB5A86DB5}" type="datetimeFigureOut">
              <a:rPr lang="en-US" smtClean="0"/>
              <a:pPr/>
              <a:t>7/12/2023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72B3F0-AA59-411E-94EB-68C9AC9EE911}"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D1808-3237-420F-9288-92136F088D42}" type="datetimeFigureOut">
              <a:rPr lang="en-US" smtClean="0"/>
              <a:pPr/>
              <a:t>7/12/2023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D3894-EBE2-4C07-955F-DC7F5B2DCF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457200" y="6324600"/>
            <a:ext cx="3630609" cy="369332"/>
          </a:xfrm>
          <a:prstGeom prst="rect">
            <a:avLst/>
          </a:prstGeom>
          <a:noFill/>
        </p:spPr>
        <p:txBody>
          <a:bodyPr wrap="none" rtlCol="0">
            <a:spAutoFit/>
          </a:bodyPr>
          <a:lstStyle/>
          <a:p>
            <a:r>
              <a:rPr lang="en-US" dirty="0"/>
              <a:t>Criminal Law – Professor David Thaw</a:t>
            </a:r>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a:t>Slide </a:t>
            </a:r>
            <a:fld id="{11C31AB8-CB78-478E-B9A9-5AD95C348CBC}" type="slidenum">
              <a:rPr lang="en-US" smtClean="0"/>
              <a:pPr/>
              <a:t>‹#›</a:t>
            </a:fld>
            <a:endParaRPr lang="en-US" dirty="0"/>
          </a:p>
        </p:txBody>
      </p:sp>
      <p:sp>
        <p:nvSpPr>
          <p:cNvPr id="9" name="TextBox 8"/>
          <p:cNvSpPr txBox="1"/>
          <p:nvPr userDrawn="1"/>
        </p:nvSpPr>
        <p:spPr>
          <a:xfrm>
            <a:off x="5943600" y="6324600"/>
            <a:ext cx="1996124" cy="369332"/>
          </a:xfrm>
          <a:prstGeom prst="rect">
            <a:avLst/>
          </a:prstGeom>
          <a:noFill/>
        </p:spPr>
        <p:txBody>
          <a:bodyPr wrap="none" rtlCol="0">
            <a:spAutoFit/>
          </a:bodyPr>
          <a:lstStyle/>
          <a:p>
            <a:r>
              <a:rPr lang="en-US" dirty="0"/>
              <a:t>Part 4, Lectures</a:t>
            </a:r>
            <a:r>
              <a:rPr lang="en-US" baseline="0" dirty="0"/>
              <a:t> 1-3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7/12/2023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Criminal Law</a:t>
            </a:r>
          </a:p>
        </p:txBody>
      </p:sp>
      <p:sp>
        <p:nvSpPr>
          <p:cNvPr id="3" name="Subtitle 2"/>
          <p:cNvSpPr>
            <a:spLocks noGrp="1"/>
          </p:cNvSpPr>
          <p:nvPr>
            <p:ph type="subTitle" idx="1"/>
          </p:nvPr>
        </p:nvSpPr>
        <p:spPr>
          <a:xfrm>
            <a:off x="1219200" y="3886200"/>
            <a:ext cx="6553200" cy="1905000"/>
          </a:xfrm>
        </p:spPr>
        <p:txBody>
          <a:bodyPr>
            <a:normAutofit/>
          </a:bodyPr>
          <a:lstStyle/>
          <a:p>
            <a:r>
              <a:rPr lang="en-US" dirty="0"/>
              <a:t>Part 4:  Theories of Punishment</a:t>
            </a:r>
          </a:p>
          <a:p>
            <a:r>
              <a:rPr lang="en-US" dirty="0"/>
              <a:t>Lectures 1-3:  Introduction, Retribution, Deterrence</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Utilitarian Justifications</a:t>
            </a:r>
          </a:p>
        </p:txBody>
      </p:sp>
      <p:sp>
        <p:nvSpPr>
          <p:cNvPr id="3" name="Content Placeholder 2"/>
          <p:cNvSpPr>
            <a:spLocks noGrp="1"/>
          </p:cNvSpPr>
          <p:nvPr>
            <p:ph idx="1"/>
          </p:nvPr>
        </p:nvSpPr>
        <p:spPr/>
        <p:txBody>
          <a:bodyPr>
            <a:normAutofit fontScale="85000" lnSpcReduction="20000"/>
          </a:bodyPr>
          <a:lstStyle/>
          <a:p>
            <a:r>
              <a:rPr lang="en-US" dirty="0"/>
              <a:t>Bentham on “Morals and Legislation”</a:t>
            </a:r>
          </a:p>
          <a:p>
            <a:pPr lvl="1"/>
            <a:r>
              <a:rPr lang="en-US" dirty="0"/>
              <a:t>“Pleasures then, and the avoidance of pains, are the </a:t>
            </a:r>
            <a:r>
              <a:rPr lang="en-US" i="1" dirty="0"/>
              <a:t>ends</a:t>
            </a:r>
            <a:r>
              <a:rPr lang="en-US" dirty="0"/>
              <a:t> which the legislator has in view; it [behooves] him therefore to understand their </a:t>
            </a:r>
            <a:r>
              <a:rPr lang="en-US" i="1" dirty="0"/>
              <a:t>value</a:t>
            </a:r>
            <a:r>
              <a:rPr lang="en-US" dirty="0"/>
              <a:t>.  Pleasures and pains are the </a:t>
            </a:r>
            <a:r>
              <a:rPr lang="en-US" i="1" dirty="0"/>
              <a:t>instruments</a:t>
            </a:r>
            <a:r>
              <a:rPr lang="en-US" dirty="0"/>
              <a:t> he has to work with: it [behooves] him therefore to understand their force, which is again, their value.”  (CB 33)</a:t>
            </a:r>
          </a:p>
          <a:p>
            <a:r>
              <a:rPr lang="en-US" dirty="0"/>
              <a:t>Bentham argues that people weigh pleasure/pain choices according to four factors:  (CB 33)</a:t>
            </a:r>
          </a:p>
          <a:p>
            <a:pPr lvl="1"/>
            <a:r>
              <a:rPr lang="en-US" dirty="0"/>
              <a:t>(1) intensity</a:t>
            </a:r>
          </a:p>
          <a:p>
            <a:pPr lvl="1"/>
            <a:r>
              <a:rPr lang="en-US" dirty="0"/>
              <a:t>(2) duration</a:t>
            </a:r>
          </a:p>
          <a:p>
            <a:pPr lvl="1"/>
            <a:r>
              <a:rPr lang="en-US" dirty="0"/>
              <a:t>(3) certainty or uncertainty (degree of confidence)</a:t>
            </a:r>
          </a:p>
          <a:p>
            <a:pPr lvl="1"/>
            <a:r>
              <a:rPr lang="en-US" dirty="0"/>
              <a:t>(4) propinquity or remoteness (degree of likelihood)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Utilitarian Justifications</a:t>
            </a:r>
          </a:p>
        </p:txBody>
      </p:sp>
      <p:sp>
        <p:nvSpPr>
          <p:cNvPr id="3" name="Content Placeholder 2"/>
          <p:cNvSpPr>
            <a:spLocks noGrp="1"/>
          </p:cNvSpPr>
          <p:nvPr>
            <p:ph idx="1"/>
          </p:nvPr>
        </p:nvSpPr>
        <p:spPr/>
        <p:txBody>
          <a:bodyPr>
            <a:normAutofit fontScale="85000" lnSpcReduction="20000"/>
          </a:bodyPr>
          <a:lstStyle/>
          <a:p>
            <a:r>
              <a:rPr lang="en-US" dirty="0"/>
              <a:t>Bentham:  general goal of laws should be to maximize happiness in the community</a:t>
            </a:r>
          </a:p>
          <a:p>
            <a:pPr lvl="1"/>
            <a:r>
              <a:rPr lang="en-US" dirty="0"/>
              <a:t>Thus lawmakers should strive to prevent things which reduce happiness (i.e., which cause pain)</a:t>
            </a:r>
          </a:p>
          <a:p>
            <a:r>
              <a:rPr lang="en-US" dirty="0"/>
              <a:t>This logic might suggest that tools should be used to prevent such things which reduce happiness (e.g., criminalization of undesirable behavior)</a:t>
            </a:r>
          </a:p>
          <a:p>
            <a:pPr lvl="1"/>
            <a:r>
              <a:rPr lang="en-US" dirty="0"/>
              <a:t>However, punishment </a:t>
            </a:r>
            <a:r>
              <a:rPr lang="en-US" i="1" dirty="0"/>
              <a:t>itself</a:t>
            </a:r>
            <a:r>
              <a:rPr lang="en-US" dirty="0"/>
              <a:t> is an “evil” – and thus reduces happiness</a:t>
            </a:r>
          </a:p>
          <a:p>
            <a:r>
              <a:rPr lang="en-US" dirty="0"/>
              <a:t>Therefore under a utilitarian analysis, punishment only should be employed if the evil to be prevented outweighs the evil inherent in the punishment</a:t>
            </a:r>
          </a:p>
          <a:p>
            <a:pPr lv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Utilitarian Justifications</a:t>
            </a:r>
          </a:p>
        </p:txBody>
      </p:sp>
      <p:sp>
        <p:nvSpPr>
          <p:cNvPr id="3" name="Content Placeholder 2"/>
          <p:cNvSpPr>
            <a:spLocks noGrp="1"/>
          </p:cNvSpPr>
          <p:nvPr>
            <p:ph idx="1"/>
          </p:nvPr>
        </p:nvSpPr>
        <p:spPr/>
        <p:txBody>
          <a:bodyPr>
            <a:normAutofit fontScale="92500" lnSpcReduction="10000"/>
          </a:bodyPr>
          <a:lstStyle/>
          <a:p>
            <a:r>
              <a:rPr lang="en-US" dirty="0"/>
              <a:t>Bentham proposes four circumstances under which punishment should </a:t>
            </a:r>
            <a:r>
              <a:rPr lang="en-US" i="1" dirty="0"/>
              <a:t>not</a:t>
            </a:r>
            <a:r>
              <a:rPr lang="en-US" dirty="0"/>
              <a:t> be used:</a:t>
            </a:r>
          </a:p>
          <a:p>
            <a:pPr lvl="1"/>
            <a:r>
              <a:rPr lang="en-US" dirty="0"/>
              <a:t>(1) groundless (no harm to prevent)</a:t>
            </a:r>
          </a:p>
          <a:p>
            <a:pPr lvl="1"/>
            <a:r>
              <a:rPr lang="en-US" dirty="0"/>
              <a:t>(2) inefficacious (when punishment will not prevent/deter the harm)</a:t>
            </a:r>
          </a:p>
          <a:p>
            <a:pPr lvl="1"/>
            <a:r>
              <a:rPr lang="en-US" dirty="0"/>
              <a:t>(3) unprofitable/too expensive (when the inherent cost of the punishment would exceed the cost of the harm)</a:t>
            </a:r>
          </a:p>
          <a:p>
            <a:pPr lvl="1"/>
            <a:r>
              <a:rPr lang="en-US" dirty="0"/>
              <a:t>(4) needless (when the harm may be prevented more “cheaply” – i.e., through a lesser means (often lesser degree of punishment))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Utilitarian Justifications</a:t>
            </a:r>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a:t>Kent Greenwalt proposes four categories of activities which satisfy Bentham’s qualifications to use punishment:</a:t>
            </a:r>
          </a:p>
          <a:p>
            <a:pPr lvl="1"/>
            <a:r>
              <a:rPr lang="en-US" dirty="0"/>
              <a:t>(1) general deterrence</a:t>
            </a:r>
          </a:p>
          <a:p>
            <a:pPr lvl="2"/>
            <a:r>
              <a:rPr lang="en-US" dirty="0"/>
              <a:t>Knowledge that punishment may follow from crime deters unlawful activity, and other subconscious factors may negatively associate with and deter criminal behavior</a:t>
            </a:r>
          </a:p>
          <a:p>
            <a:pPr lvl="1"/>
            <a:r>
              <a:rPr lang="en-US" dirty="0"/>
              <a:t>(2) individual deterrence</a:t>
            </a:r>
          </a:p>
          <a:p>
            <a:pPr lvl="2"/>
            <a:r>
              <a:rPr lang="en-US" dirty="0"/>
              <a:t>Knowledge that repeating a criminal act will result in (usually greater) punishment may deter repeat offenses</a:t>
            </a:r>
          </a:p>
          <a:p>
            <a:pPr lvl="1"/>
            <a:r>
              <a:rPr lang="en-US" dirty="0"/>
              <a:t>(3) incapacitation/risk management</a:t>
            </a:r>
          </a:p>
          <a:p>
            <a:pPr lvl="2"/>
            <a:r>
              <a:rPr lang="en-US" dirty="0"/>
              <a:t>Punishment can physically preclude repeat offenses (with varying </a:t>
            </a:r>
            <a:r>
              <a:rPr lang="en-US" dirty="0" err="1"/>
              <a:t>degees</a:t>
            </a:r>
            <a:r>
              <a:rPr lang="en-US" dirty="0"/>
              <a:t> of duration and effect)</a:t>
            </a:r>
          </a:p>
          <a:p>
            <a:pPr lvl="1"/>
            <a:r>
              <a:rPr lang="en-US" dirty="0"/>
              <a:t>(4) reform</a:t>
            </a:r>
          </a:p>
          <a:p>
            <a:pPr lvl="2"/>
            <a:r>
              <a:rPr lang="en-US" dirty="0"/>
              <a:t>Punishment may help criminals appreciate the wrongfulness of their acts, thus not only deterring future acts from fear of punishment, but from appreciation of the wrongfulness of the act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Theories of Punishment</a:t>
            </a:r>
          </a:p>
        </p:txBody>
      </p:sp>
      <p:sp>
        <p:nvSpPr>
          <p:cNvPr id="3" name="Content Placeholder 2"/>
          <p:cNvSpPr>
            <a:spLocks noGrp="1"/>
          </p:cNvSpPr>
          <p:nvPr>
            <p:ph idx="1"/>
          </p:nvPr>
        </p:nvSpPr>
        <p:spPr>
          <a:xfrm>
            <a:off x="228600" y="1295400"/>
            <a:ext cx="8763000" cy="5105400"/>
          </a:xfrm>
        </p:spPr>
        <p:txBody>
          <a:bodyPr>
            <a:normAutofit fontScale="92500" lnSpcReduction="10000"/>
          </a:bodyPr>
          <a:lstStyle/>
          <a:p>
            <a:r>
              <a:rPr lang="en-US" dirty="0"/>
              <a:t>Introduction</a:t>
            </a:r>
          </a:p>
          <a:p>
            <a:pPr lvl="1"/>
            <a:r>
              <a:rPr lang="en-US" dirty="0"/>
              <a:t>Punishment (in Western culture) usually invokes images of imprisonment, but also may include fines and some “non-traditional” methods</a:t>
            </a:r>
          </a:p>
          <a:p>
            <a:pPr lvl="1"/>
            <a:r>
              <a:rPr lang="en-US" dirty="0"/>
              <a:t>Some empirical background:</a:t>
            </a:r>
          </a:p>
          <a:p>
            <a:pPr lvl="2"/>
            <a:r>
              <a:rPr lang="en-US" dirty="0"/>
              <a:t>2.3 millions persons incarcerated in the U.S. (2010)</a:t>
            </a:r>
          </a:p>
          <a:p>
            <a:pPr lvl="2"/>
            <a:r>
              <a:rPr lang="en-US" dirty="0"/>
              <a:t>U.S. has highest incarceration rate in the world (7430 </a:t>
            </a:r>
            <a:r>
              <a:rPr lang="en-US" dirty="0" err="1"/>
              <a:t>ppm</a:t>
            </a:r>
            <a:r>
              <a:rPr lang="en-US" dirty="0"/>
              <a:t>)</a:t>
            </a:r>
          </a:p>
          <a:p>
            <a:pPr lvl="3"/>
            <a:r>
              <a:rPr lang="en-US" dirty="0"/>
              <a:t>Next highest is Rwanda (5950 </a:t>
            </a:r>
            <a:r>
              <a:rPr lang="en-US" dirty="0" err="1"/>
              <a:t>ppm</a:t>
            </a:r>
            <a:r>
              <a:rPr lang="en-US" dirty="0"/>
              <a:t>)</a:t>
            </a:r>
          </a:p>
          <a:p>
            <a:pPr lvl="2"/>
            <a:r>
              <a:rPr lang="en-US" dirty="0"/>
              <a:t>93.2% male, 6.8% female (2009)</a:t>
            </a:r>
          </a:p>
          <a:p>
            <a:pPr lvl="2"/>
            <a:r>
              <a:rPr lang="en-US" dirty="0"/>
              <a:t>African-American males incarcerated 6.4 times more often than white males</a:t>
            </a:r>
          </a:p>
          <a:p>
            <a:pPr lvl="1"/>
            <a:r>
              <a:rPr lang="en-US" dirty="0"/>
              <a:t>All of these highlight a fundamental question – why do we punish?</a:t>
            </a:r>
          </a:p>
          <a:p>
            <a:pPr lvl="2"/>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(cont.)</a:t>
            </a:r>
          </a:p>
        </p:txBody>
      </p:sp>
      <p:sp>
        <p:nvSpPr>
          <p:cNvPr id="3" name="Content Placeholder 2"/>
          <p:cNvSpPr>
            <a:spLocks noGrp="1"/>
          </p:cNvSpPr>
          <p:nvPr>
            <p:ph idx="1"/>
          </p:nvPr>
        </p:nvSpPr>
        <p:spPr/>
        <p:txBody>
          <a:bodyPr>
            <a:normAutofit lnSpcReduction="10000"/>
          </a:bodyPr>
          <a:lstStyle/>
          <a:p>
            <a:r>
              <a:rPr lang="en-US" dirty="0"/>
              <a:t>Three fundamental theoretical questions</a:t>
            </a:r>
          </a:p>
          <a:p>
            <a:pPr lvl="1"/>
            <a:r>
              <a:rPr lang="en-US" dirty="0"/>
              <a:t>(1) whether (and why) punishment is warranted (generally)</a:t>
            </a:r>
          </a:p>
          <a:p>
            <a:pPr lvl="1"/>
            <a:r>
              <a:rPr lang="en-US" dirty="0"/>
              <a:t>(2) necessary conditions for criminal liability and punishment</a:t>
            </a:r>
          </a:p>
          <a:p>
            <a:pPr lvl="1"/>
            <a:r>
              <a:rPr lang="en-US" dirty="0"/>
              <a:t>(3) what form/severity of punishment is appropriate for given offenses/offenders</a:t>
            </a:r>
          </a:p>
          <a:p>
            <a:r>
              <a:rPr lang="en-US" dirty="0"/>
              <a:t>These questions give rise to practical questions in the administration of the criminal justice system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(cont.)</a:t>
            </a:r>
          </a:p>
        </p:txBody>
      </p:sp>
      <p:sp>
        <p:nvSpPr>
          <p:cNvPr id="3" name="Content Placeholder 2"/>
          <p:cNvSpPr>
            <a:spLocks noGrp="1"/>
          </p:cNvSpPr>
          <p:nvPr>
            <p:ph idx="1"/>
          </p:nvPr>
        </p:nvSpPr>
        <p:spPr/>
        <p:txBody>
          <a:bodyPr>
            <a:normAutofit fontScale="92500" lnSpcReduction="10000"/>
          </a:bodyPr>
          <a:lstStyle/>
          <a:p>
            <a:r>
              <a:rPr lang="en-US" dirty="0"/>
              <a:t>Practicalities of Punishment</a:t>
            </a:r>
          </a:p>
          <a:p>
            <a:pPr lvl="1"/>
            <a:r>
              <a:rPr lang="en-US" dirty="0"/>
              <a:t>Threat of punishment can be effective, but failure to follow-through decreases future efficacy</a:t>
            </a:r>
          </a:p>
          <a:p>
            <a:pPr lvl="1"/>
            <a:r>
              <a:rPr lang="en-US" dirty="0"/>
              <a:t>Nonetheless, questions of the appropriateness of punishment in various contexts have practical effects in the administration of the criminal justice system</a:t>
            </a:r>
          </a:p>
          <a:p>
            <a:pPr lvl="2"/>
            <a:r>
              <a:rPr lang="en-US" dirty="0"/>
              <a:t>Police or prosecutors may exercise discretion not to investigate/charge a crime (“prosecutorial discretion”)</a:t>
            </a:r>
          </a:p>
          <a:p>
            <a:pPr lvl="2"/>
            <a:r>
              <a:rPr lang="en-US" dirty="0"/>
              <a:t>Juries may acquit notwithstanding unmistakable evidence of guilt (“jury nullification”)</a:t>
            </a:r>
          </a:p>
          <a:p>
            <a:pPr lvl="2"/>
            <a:r>
              <a:rPr lang="en-US" dirty="0"/>
              <a:t>Judges may decide to impose reduced (or even no) punishment (this may be limited by law)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(cont.)</a:t>
            </a:r>
          </a:p>
        </p:txBody>
      </p:sp>
      <p:sp>
        <p:nvSpPr>
          <p:cNvPr id="3" name="Content Placeholder 2"/>
          <p:cNvSpPr>
            <a:spLocks noGrp="1"/>
          </p:cNvSpPr>
          <p:nvPr>
            <p:ph idx="1"/>
          </p:nvPr>
        </p:nvSpPr>
        <p:spPr/>
        <p:txBody>
          <a:bodyPr>
            <a:normAutofit fontScale="92500" lnSpcReduction="20000"/>
          </a:bodyPr>
          <a:lstStyle/>
          <a:p>
            <a:r>
              <a:rPr lang="en-US" dirty="0"/>
              <a:t>Thus, we must ask – </a:t>
            </a:r>
            <a:r>
              <a:rPr lang="en-US" b="1" dirty="0"/>
              <a:t>why punish?</a:t>
            </a:r>
            <a:endParaRPr lang="en-US" dirty="0"/>
          </a:p>
          <a:p>
            <a:r>
              <a:rPr lang="en-US" dirty="0"/>
              <a:t>Two primary theories justifying punishment:</a:t>
            </a:r>
          </a:p>
          <a:p>
            <a:pPr lvl="1"/>
            <a:r>
              <a:rPr lang="en-US" dirty="0"/>
              <a:t>(1) retribution (criminal “deserves” punishment)</a:t>
            </a:r>
          </a:p>
          <a:p>
            <a:pPr lvl="2"/>
            <a:r>
              <a:rPr lang="en-US" dirty="0"/>
              <a:t>Punishment is justified because those who harm society are deserving of punishment</a:t>
            </a:r>
          </a:p>
          <a:p>
            <a:pPr lvl="2"/>
            <a:r>
              <a:rPr lang="en-US" dirty="0"/>
              <a:t>Primary focus often is moral theories of justice and often is less concerned with prevention</a:t>
            </a:r>
          </a:p>
          <a:p>
            <a:pPr lvl="1"/>
            <a:r>
              <a:rPr lang="en-US" dirty="0"/>
              <a:t>(2) deterrence (utilitarian approach to prevention)</a:t>
            </a:r>
          </a:p>
          <a:p>
            <a:pPr lvl="2"/>
            <a:r>
              <a:rPr lang="en-US" dirty="0"/>
              <a:t>Punishment is justified because of some instrumental benefit it provides (usually prevention)</a:t>
            </a:r>
          </a:p>
          <a:p>
            <a:pPr lvl="2"/>
            <a:r>
              <a:rPr lang="en-US" dirty="0"/>
              <a:t>Individuals are “deterred” (disincentivized) from engaging in future crimes because of the fear of potential punishment</a:t>
            </a:r>
          </a:p>
          <a:p>
            <a:pPr lvl="2"/>
            <a:r>
              <a:rPr lang="en-US" dirty="0"/>
              <a:t>Primary focus is positive (future) benefits</a:t>
            </a:r>
          </a:p>
          <a:p>
            <a:pPr lvl="2"/>
            <a:endParaRPr lang="en-US" dirty="0"/>
          </a:p>
          <a:p>
            <a:pPr lv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Retributive Justifications</a:t>
            </a:r>
          </a:p>
        </p:txBody>
      </p:sp>
      <p:sp>
        <p:nvSpPr>
          <p:cNvPr id="3" name="Content Placeholder 2"/>
          <p:cNvSpPr>
            <a:spLocks noGrp="1"/>
          </p:cNvSpPr>
          <p:nvPr>
            <p:ph idx="1"/>
          </p:nvPr>
        </p:nvSpPr>
        <p:spPr/>
        <p:txBody>
          <a:bodyPr>
            <a:normAutofit fontScale="85000" lnSpcReduction="10000"/>
          </a:bodyPr>
          <a:lstStyle/>
          <a:p>
            <a:r>
              <a:rPr lang="en-US" dirty="0"/>
              <a:t>“</a:t>
            </a:r>
            <a:r>
              <a:rPr lang="en-US" i="1" dirty="0" err="1"/>
              <a:t>lex</a:t>
            </a:r>
            <a:r>
              <a:rPr lang="en-US" i="1" dirty="0"/>
              <a:t> </a:t>
            </a:r>
            <a:r>
              <a:rPr lang="en-US" i="1" dirty="0" err="1"/>
              <a:t>talionis</a:t>
            </a:r>
            <a:r>
              <a:rPr lang="en-US" dirty="0"/>
              <a:t>” – theory of like punishment, e.g., “an eye for an eye”</a:t>
            </a:r>
          </a:p>
          <a:p>
            <a:pPr lvl="1"/>
            <a:r>
              <a:rPr lang="en-US" dirty="0"/>
              <a:t>This is not a defining characteristic of retributive theories, but it is a common exemplary emotion</a:t>
            </a:r>
          </a:p>
          <a:p>
            <a:r>
              <a:rPr lang="en-US" dirty="0"/>
              <a:t>Key distinctive aspect:  </a:t>
            </a:r>
            <a:r>
              <a:rPr lang="en-US" b="1" i="1" dirty="0"/>
              <a:t>moral desert of the offender</a:t>
            </a:r>
            <a:endParaRPr lang="en-US" dirty="0"/>
          </a:p>
          <a:p>
            <a:pPr lvl="1"/>
            <a:r>
              <a:rPr lang="en-US" dirty="0"/>
              <a:t>Additional benefits, such as deterrence, are a nice addition, but no part of the justification for punishment</a:t>
            </a:r>
          </a:p>
          <a:p>
            <a:pPr lvl="1"/>
            <a:r>
              <a:rPr lang="en-US" dirty="0"/>
              <a:t>Should not be confused with formal theories of “justice” (treating of like cases alike)</a:t>
            </a:r>
          </a:p>
          <a:p>
            <a:r>
              <a:rPr lang="en-US" dirty="0"/>
              <a:t>Moral culpability is both a </a:t>
            </a:r>
            <a:r>
              <a:rPr lang="en-US" i="1" dirty="0"/>
              <a:t>necessary</a:t>
            </a:r>
            <a:r>
              <a:rPr lang="en-US" dirty="0"/>
              <a:t> and a </a:t>
            </a:r>
            <a:r>
              <a:rPr lang="en-US" i="1" dirty="0"/>
              <a:t>sufficient</a:t>
            </a:r>
            <a:r>
              <a:rPr lang="en-US" dirty="0"/>
              <a:t> condition for punishment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Retributive Justifications</a:t>
            </a:r>
          </a:p>
        </p:txBody>
      </p:sp>
      <p:sp>
        <p:nvSpPr>
          <p:cNvPr id="3" name="Content Placeholder 2"/>
          <p:cNvSpPr>
            <a:spLocks noGrp="1"/>
          </p:cNvSpPr>
          <p:nvPr>
            <p:ph idx="1"/>
          </p:nvPr>
        </p:nvSpPr>
        <p:spPr/>
        <p:txBody>
          <a:bodyPr>
            <a:normAutofit fontScale="92500" lnSpcReduction="20000"/>
          </a:bodyPr>
          <a:lstStyle/>
          <a:p>
            <a:r>
              <a:rPr lang="en-US" dirty="0"/>
              <a:t>Retributive theories have ties to the historical British Common Law </a:t>
            </a:r>
          </a:p>
          <a:p>
            <a:pPr lvl="1"/>
            <a:r>
              <a:rPr lang="en-US" dirty="0"/>
              <a:t>“ . . . I am . . .  of opinion that this close alliance between criminal law and moral sentiment is in all ways healthy and advantageous to the community. I think it highly desirable that criminals should be hated, that the punishments inflicted upon them should be so contrived as to give expression to that hatred, and to justify it so far as the public provision of means for expressing and gratifying a healthy natural sentiment can justify and encourage it. (CB 42, James </a:t>
            </a:r>
            <a:r>
              <a:rPr lang="en-US" dirty="0" err="1"/>
              <a:t>Fitzjames</a:t>
            </a:r>
            <a:r>
              <a:rPr lang="en-US" dirty="0"/>
              <a:t> Stephen)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Retributive Justifications</a:t>
            </a:r>
          </a:p>
        </p:txBody>
      </p:sp>
      <p:sp>
        <p:nvSpPr>
          <p:cNvPr id="3" name="Content Placeholder 2"/>
          <p:cNvSpPr>
            <a:spLocks noGrp="1"/>
          </p:cNvSpPr>
          <p:nvPr>
            <p:ph idx="1"/>
          </p:nvPr>
        </p:nvSpPr>
        <p:spPr>
          <a:xfrm>
            <a:off x="381000" y="1371600"/>
            <a:ext cx="8458200" cy="4953000"/>
          </a:xfrm>
        </p:spPr>
        <p:txBody>
          <a:bodyPr>
            <a:normAutofit fontScale="85000" lnSpcReduction="20000"/>
          </a:bodyPr>
          <a:lstStyle/>
          <a:p>
            <a:r>
              <a:rPr lang="en-US" dirty="0"/>
              <a:t>The purpose of retribution is to “equalize” or “right” an incorrect/unjust “victory” achieved by criminal means</a:t>
            </a:r>
          </a:p>
          <a:p>
            <a:pPr lvl="1"/>
            <a:r>
              <a:rPr lang="en-US" dirty="0"/>
              <a:t>“. . . it is also a commitment to asserting moral truth in the face of its denial.  If I have value equal to that of my assailant, then that must be made manifest after I have been victimized.  By victimizing me, the wrongdoer has declared himself elevated with respect to me, acting as a superior who is permitted to use me for his purposes. A false moral claim has been made.  Moral reality has been denied.  The </a:t>
            </a:r>
            <a:r>
              <a:rPr lang="en-US" dirty="0" err="1"/>
              <a:t>retributivist</a:t>
            </a:r>
            <a:r>
              <a:rPr lang="en-US" dirty="0"/>
              <a:t> demands that the false claim be corrected.”  (CB 46-47, </a:t>
            </a:r>
            <a:r>
              <a:rPr lang="en-US" dirty="0" err="1"/>
              <a:t>Jeffrie</a:t>
            </a:r>
            <a:r>
              <a:rPr lang="en-US" dirty="0"/>
              <a:t> G. Murphy &amp; Jean Hampton)</a:t>
            </a:r>
          </a:p>
          <a:p>
            <a:r>
              <a:rPr lang="en-US" dirty="0"/>
              <a:t>Retributive theories thus seek to “even the score”</a:t>
            </a:r>
          </a:p>
          <a:p>
            <a:pPr lvl="1"/>
            <a:r>
              <a:rPr lang="en-US" dirty="0"/>
              <a:t>“[T]he </a:t>
            </a:r>
            <a:r>
              <a:rPr lang="en-US" i="1" dirty="0"/>
              <a:t>retributive </a:t>
            </a:r>
            <a:r>
              <a:rPr lang="en-US" dirty="0"/>
              <a:t>motive for inflicting suffering is to annul or counter the appearance of the wrongdoer’s superiority and thus affirm the victim’s real value.”  (CB 47)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Utilitarian Justifications</a:t>
            </a:r>
          </a:p>
        </p:txBody>
      </p:sp>
      <p:sp>
        <p:nvSpPr>
          <p:cNvPr id="3" name="Content Placeholder 2"/>
          <p:cNvSpPr>
            <a:spLocks noGrp="1"/>
          </p:cNvSpPr>
          <p:nvPr>
            <p:ph idx="1"/>
          </p:nvPr>
        </p:nvSpPr>
        <p:spPr/>
        <p:txBody>
          <a:bodyPr>
            <a:normAutofit lnSpcReduction="10000"/>
          </a:bodyPr>
          <a:lstStyle/>
          <a:p>
            <a:r>
              <a:rPr lang="en-US" dirty="0"/>
              <a:t>Utilitarian theories justify a policy on the basis of its </a:t>
            </a:r>
            <a:r>
              <a:rPr lang="en-US" i="1" dirty="0"/>
              <a:t>instrumental</a:t>
            </a:r>
            <a:r>
              <a:rPr lang="en-US" dirty="0"/>
              <a:t> character – i.e., that policy’s ability to facilitate the achievement of some goal</a:t>
            </a:r>
          </a:p>
          <a:p>
            <a:r>
              <a:rPr lang="en-US" dirty="0"/>
              <a:t>Derives from the “principle of utility”</a:t>
            </a:r>
          </a:p>
          <a:p>
            <a:pPr lvl="1"/>
            <a:r>
              <a:rPr lang="en-US" dirty="0"/>
              <a:t>Idea that individuals make choices based on whether the consequences of a given choice will increase or decrease their happiness</a:t>
            </a:r>
          </a:p>
          <a:p>
            <a:pPr lvl="2"/>
            <a:r>
              <a:rPr lang="en-US" dirty="0"/>
              <a:t>Favor choices likely to increase “pleasure”</a:t>
            </a:r>
          </a:p>
          <a:p>
            <a:pPr lvl="2"/>
            <a:r>
              <a:rPr lang="en-US" dirty="0"/>
              <a:t>Avoid choices likely to result in “pain”</a:t>
            </a:r>
          </a:p>
          <a:p>
            <a:pPr lvl="2"/>
            <a:endParaRPr lang="en-US" dirty="0"/>
          </a:p>
          <a:p>
            <a:pPr lvl="1"/>
            <a:endParaRPr lang="en-US" dirty="0"/>
          </a:p>
        </p:txBody>
      </p:sp>
    </p:spTree>
  </p:cSld>
  <p:clrMapOvr>
    <a:masterClrMapping/>
  </p:clrMapOvr>
</p:sld>
</file>

<file path=ppt/theme/theme1.xml><?xml version="1.0" encoding="utf-8"?>
<a:theme xmlns:a="http://schemas.openxmlformats.org/drawingml/2006/main" name="Crimi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Criminal Law</Template>
  <TotalTime>5231</TotalTime>
  <Words>1274</Words>
  <Application>Microsoft Office PowerPoint</Application>
  <PresentationFormat>On-screen Show (4:3)</PresentationFormat>
  <Paragraphs>87</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Criminal Law</vt:lpstr>
      <vt:lpstr>Criminal Law</vt:lpstr>
      <vt:lpstr>Theories of Punishment</vt:lpstr>
      <vt:lpstr>Introduction (cont.)</vt:lpstr>
      <vt:lpstr>Introduction (cont.)</vt:lpstr>
      <vt:lpstr>Introduction (cont.)</vt:lpstr>
      <vt:lpstr>Retributive Justifications</vt:lpstr>
      <vt:lpstr>Retributive Justifications</vt:lpstr>
      <vt:lpstr>Retributive Justifications</vt:lpstr>
      <vt:lpstr>Utilitarian Justifications</vt:lpstr>
      <vt:lpstr>Utilitarian Justifications</vt:lpstr>
      <vt:lpstr>Utilitarian Justifications</vt:lpstr>
      <vt:lpstr>Utilitarian Justifications</vt:lpstr>
      <vt:lpstr>Utilitarian Justifications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Law</dc:title>
  <dc:creator>David Thaw</dc:creator>
  <cp:lastModifiedBy>David Thaw</cp:lastModifiedBy>
  <cp:revision>156</cp:revision>
  <dcterms:created xsi:type="dcterms:W3CDTF">2015-12-09T04:26:39Z</dcterms:created>
  <dcterms:modified xsi:type="dcterms:W3CDTF">2023-07-12T10:47:10Z</dcterms:modified>
</cp:coreProperties>
</file>